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Lst>
  <p:sldSz cx="12192000" cy="6858000"/>
  <p:notesSz cx="6858000" cy="9144000"/>
  <p:defaultTex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3" autoAdjust="0"/>
    <p:restoredTop sz="94660"/>
  </p:normalViewPr>
  <p:slideViewPr>
    <p:cSldViewPr snapToGrid="0">
      <p:cViewPr>
        <p:scale>
          <a:sx n="91" d="100"/>
          <a:sy n="91" d="100"/>
        </p:scale>
        <p:origin x="1350" y="8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id-ID"/>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id-ID"/>
          </a:p>
        </p:txBody>
      </p:sp>
      <p:sp>
        <p:nvSpPr>
          <p:cNvPr id="4" name="Date Placeholder 3"/>
          <p:cNvSpPr>
            <a:spLocks noGrp="1"/>
          </p:cNvSpPr>
          <p:nvPr>
            <p:ph type="dt" sz="half" idx="10"/>
          </p:nvPr>
        </p:nvSpPr>
        <p:spPr/>
        <p:txBody>
          <a:bodyPr/>
          <a:lstStyle/>
          <a:p>
            <a:fld id="{F556F2D7-2C98-473D-932D-6C6F4BB42955}" type="datetimeFigureOut">
              <a:rPr lang="id-ID" smtClean="0"/>
              <a:t>27/03/2024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4A54731-7871-4FB3-B001-AEB17047761F}" type="slidenum">
              <a:rPr lang="id-ID" smtClean="0"/>
              <a:t>‹#›</a:t>
            </a:fld>
            <a:endParaRPr lang="id-ID"/>
          </a:p>
        </p:txBody>
      </p:sp>
    </p:spTree>
    <p:extLst>
      <p:ext uri="{BB962C8B-B14F-4D97-AF65-F5344CB8AC3E}">
        <p14:creationId xmlns:p14="http://schemas.microsoft.com/office/powerpoint/2010/main" val="5470270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F556F2D7-2C98-473D-932D-6C6F4BB42955}" type="datetimeFigureOut">
              <a:rPr lang="id-ID" smtClean="0"/>
              <a:t>27/03/2024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4A54731-7871-4FB3-B001-AEB17047761F}" type="slidenum">
              <a:rPr lang="id-ID" smtClean="0"/>
              <a:t>‹#›</a:t>
            </a:fld>
            <a:endParaRPr lang="id-ID"/>
          </a:p>
        </p:txBody>
      </p:sp>
    </p:spTree>
    <p:extLst>
      <p:ext uri="{BB962C8B-B14F-4D97-AF65-F5344CB8AC3E}">
        <p14:creationId xmlns:p14="http://schemas.microsoft.com/office/powerpoint/2010/main" val="2607328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id-ID"/>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F556F2D7-2C98-473D-932D-6C6F4BB42955}" type="datetimeFigureOut">
              <a:rPr lang="id-ID" smtClean="0"/>
              <a:t>27/03/2024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4A54731-7871-4FB3-B001-AEB17047761F}" type="slidenum">
              <a:rPr lang="id-ID" smtClean="0"/>
              <a:t>‹#›</a:t>
            </a:fld>
            <a:endParaRPr lang="id-ID"/>
          </a:p>
        </p:txBody>
      </p:sp>
    </p:spTree>
    <p:extLst>
      <p:ext uri="{BB962C8B-B14F-4D97-AF65-F5344CB8AC3E}">
        <p14:creationId xmlns:p14="http://schemas.microsoft.com/office/powerpoint/2010/main" val="1535465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10"/>
          </p:nvPr>
        </p:nvSpPr>
        <p:spPr/>
        <p:txBody>
          <a:bodyPr/>
          <a:lstStyle/>
          <a:p>
            <a:fld id="{F556F2D7-2C98-473D-932D-6C6F4BB42955}" type="datetimeFigureOut">
              <a:rPr lang="id-ID" smtClean="0"/>
              <a:t>27/03/2024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4A54731-7871-4FB3-B001-AEB17047761F}" type="slidenum">
              <a:rPr lang="id-ID" smtClean="0"/>
              <a:t>‹#›</a:t>
            </a:fld>
            <a:endParaRPr lang="id-ID"/>
          </a:p>
        </p:txBody>
      </p:sp>
    </p:spTree>
    <p:extLst>
      <p:ext uri="{BB962C8B-B14F-4D97-AF65-F5344CB8AC3E}">
        <p14:creationId xmlns:p14="http://schemas.microsoft.com/office/powerpoint/2010/main" val="4205179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id-ID"/>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556F2D7-2C98-473D-932D-6C6F4BB42955}" type="datetimeFigureOut">
              <a:rPr lang="id-ID" smtClean="0"/>
              <a:t>27/03/2024</a:t>
            </a:fld>
            <a:endParaRPr lang="id-ID"/>
          </a:p>
        </p:txBody>
      </p:sp>
      <p:sp>
        <p:nvSpPr>
          <p:cNvPr id="5" name="Footer Placeholder 4"/>
          <p:cNvSpPr>
            <a:spLocks noGrp="1"/>
          </p:cNvSpPr>
          <p:nvPr>
            <p:ph type="ftr" sz="quarter" idx="11"/>
          </p:nvPr>
        </p:nvSpPr>
        <p:spPr/>
        <p:txBody>
          <a:bodyPr/>
          <a:lstStyle/>
          <a:p>
            <a:endParaRPr lang="id-ID"/>
          </a:p>
        </p:txBody>
      </p:sp>
      <p:sp>
        <p:nvSpPr>
          <p:cNvPr id="6" name="Slide Number Placeholder 5"/>
          <p:cNvSpPr>
            <a:spLocks noGrp="1"/>
          </p:cNvSpPr>
          <p:nvPr>
            <p:ph type="sldNum" sz="quarter" idx="12"/>
          </p:nvPr>
        </p:nvSpPr>
        <p:spPr/>
        <p:txBody>
          <a:bodyPr/>
          <a:lstStyle/>
          <a:p>
            <a:fld id="{C4A54731-7871-4FB3-B001-AEB17047761F}" type="slidenum">
              <a:rPr lang="id-ID" smtClean="0"/>
              <a:t>‹#›</a:t>
            </a:fld>
            <a:endParaRPr lang="id-ID"/>
          </a:p>
        </p:txBody>
      </p:sp>
    </p:spTree>
    <p:extLst>
      <p:ext uri="{BB962C8B-B14F-4D97-AF65-F5344CB8AC3E}">
        <p14:creationId xmlns:p14="http://schemas.microsoft.com/office/powerpoint/2010/main" val="2252855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Date Placeholder 4"/>
          <p:cNvSpPr>
            <a:spLocks noGrp="1"/>
          </p:cNvSpPr>
          <p:nvPr>
            <p:ph type="dt" sz="half" idx="10"/>
          </p:nvPr>
        </p:nvSpPr>
        <p:spPr/>
        <p:txBody>
          <a:bodyPr/>
          <a:lstStyle/>
          <a:p>
            <a:fld id="{F556F2D7-2C98-473D-932D-6C6F4BB42955}" type="datetimeFigureOut">
              <a:rPr lang="id-ID" smtClean="0"/>
              <a:t>27/03/2024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4A54731-7871-4FB3-B001-AEB17047761F}" type="slidenum">
              <a:rPr lang="id-ID" smtClean="0"/>
              <a:t>‹#›</a:t>
            </a:fld>
            <a:endParaRPr lang="id-ID"/>
          </a:p>
        </p:txBody>
      </p:sp>
    </p:spTree>
    <p:extLst>
      <p:ext uri="{BB962C8B-B14F-4D97-AF65-F5344CB8AC3E}">
        <p14:creationId xmlns:p14="http://schemas.microsoft.com/office/powerpoint/2010/main" val="30825699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id-ID"/>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7" name="Date Placeholder 6"/>
          <p:cNvSpPr>
            <a:spLocks noGrp="1"/>
          </p:cNvSpPr>
          <p:nvPr>
            <p:ph type="dt" sz="half" idx="10"/>
          </p:nvPr>
        </p:nvSpPr>
        <p:spPr/>
        <p:txBody>
          <a:bodyPr/>
          <a:lstStyle/>
          <a:p>
            <a:fld id="{F556F2D7-2C98-473D-932D-6C6F4BB42955}" type="datetimeFigureOut">
              <a:rPr lang="id-ID" smtClean="0"/>
              <a:t>27/03/2024</a:t>
            </a:fld>
            <a:endParaRPr lang="id-ID"/>
          </a:p>
        </p:txBody>
      </p:sp>
      <p:sp>
        <p:nvSpPr>
          <p:cNvPr id="8" name="Footer Placeholder 7"/>
          <p:cNvSpPr>
            <a:spLocks noGrp="1"/>
          </p:cNvSpPr>
          <p:nvPr>
            <p:ph type="ftr" sz="quarter" idx="11"/>
          </p:nvPr>
        </p:nvSpPr>
        <p:spPr/>
        <p:txBody>
          <a:bodyPr/>
          <a:lstStyle/>
          <a:p>
            <a:endParaRPr lang="id-ID"/>
          </a:p>
        </p:txBody>
      </p:sp>
      <p:sp>
        <p:nvSpPr>
          <p:cNvPr id="9" name="Slide Number Placeholder 8"/>
          <p:cNvSpPr>
            <a:spLocks noGrp="1"/>
          </p:cNvSpPr>
          <p:nvPr>
            <p:ph type="sldNum" sz="quarter" idx="12"/>
          </p:nvPr>
        </p:nvSpPr>
        <p:spPr/>
        <p:txBody>
          <a:bodyPr/>
          <a:lstStyle/>
          <a:p>
            <a:fld id="{C4A54731-7871-4FB3-B001-AEB17047761F}" type="slidenum">
              <a:rPr lang="id-ID" smtClean="0"/>
              <a:t>‹#›</a:t>
            </a:fld>
            <a:endParaRPr lang="id-ID"/>
          </a:p>
        </p:txBody>
      </p:sp>
    </p:spTree>
    <p:extLst>
      <p:ext uri="{BB962C8B-B14F-4D97-AF65-F5344CB8AC3E}">
        <p14:creationId xmlns:p14="http://schemas.microsoft.com/office/powerpoint/2010/main" val="32909072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id-ID"/>
          </a:p>
        </p:txBody>
      </p:sp>
      <p:sp>
        <p:nvSpPr>
          <p:cNvPr id="3" name="Date Placeholder 2"/>
          <p:cNvSpPr>
            <a:spLocks noGrp="1"/>
          </p:cNvSpPr>
          <p:nvPr>
            <p:ph type="dt" sz="half" idx="10"/>
          </p:nvPr>
        </p:nvSpPr>
        <p:spPr/>
        <p:txBody>
          <a:bodyPr/>
          <a:lstStyle/>
          <a:p>
            <a:fld id="{F556F2D7-2C98-473D-932D-6C6F4BB42955}" type="datetimeFigureOut">
              <a:rPr lang="id-ID" smtClean="0"/>
              <a:t>27/03/2024</a:t>
            </a:fld>
            <a:endParaRPr lang="id-ID"/>
          </a:p>
        </p:txBody>
      </p:sp>
      <p:sp>
        <p:nvSpPr>
          <p:cNvPr id="4" name="Footer Placeholder 3"/>
          <p:cNvSpPr>
            <a:spLocks noGrp="1"/>
          </p:cNvSpPr>
          <p:nvPr>
            <p:ph type="ftr" sz="quarter" idx="11"/>
          </p:nvPr>
        </p:nvSpPr>
        <p:spPr/>
        <p:txBody>
          <a:bodyPr/>
          <a:lstStyle/>
          <a:p>
            <a:endParaRPr lang="id-ID"/>
          </a:p>
        </p:txBody>
      </p:sp>
      <p:sp>
        <p:nvSpPr>
          <p:cNvPr id="5" name="Slide Number Placeholder 4"/>
          <p:cNvSpPr>
            <a:spLocks noGrp="1"/>
          </p:cNvSpPr>
          <p:nvPr>
            <p:ph type="sldNum" sz="quarter" idx="12"/>
          </p:nvPr>
        </p:nvSpPr>
        <p:spPr/>
        <p:txBody>
          <a:bodyPr/>
          <a:lstStyle/>
          <a:p>
            <a:fld id="{C4A54731-7871-4FB3-B001-AEB17047761F}" type="slidenum">
              <a:rPr lang="id-ID" smtClean="0"/>
              <a:t>‹#›</a:t>
            </a:fld>
            <a:endParaRPr lang="id-ID"/>
          </a:p>
        </p:txBody>
      </p:sp>
    </p:spTree>
    <p:extLst>
      <p:ext uri="{BB962C8B-B14F-4D97-AF65-F5344CB8AC3E}">
        <p14:creationId xmlns:p14="http://schemas.microsoft.com/office/powerpoint/2010/main" val="16149981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556F2D7-2C98-473D-932D-6C6F4BB42955}" type="datetimeFigureOut">
              <a:rPr lang="id-ID" smtClean="0"/>
              <a:t>27/03/2024</a:t>
            </a:fld>
            <a:endParaRPr lang="id-ID"/>
          </a:p>
        </p:txBody>
      </p:sp>
      <p:sp>
        <p:nvSpPr>
          <p:cNvPr id="3" name="Footer Placeholder 2"/>
          <p:cNvSpPr>
            <a:spLocks noGrp="1"/>
          </p:cNvSpPr>
          <p:nvPr>
            <p:ph type="ftr" sz="quarter" idx="11"/>
          </p:nvPr>
        </p:nvSpPr>
        <p:spPr/>
        <p:txBody>
          <a:bodyPr/>
          <a:lstStyle/>
          <a:p>
            <a:endParaRPr lang="id-ID"/>
          </a:p>
        </p:txBody>
      </p:sp>
      <p:sp>
        <p:nvSpPr>
          <p:cNvPr id="4" name="Slide Number Placeholder 3"/>
          <p:cNvSpPr>
            <a:spLocks noGrp="1"/>
          </p:cNvSpPr>
          <p:nvPr>
            <p:ph type="sldNum" sz="quarter" idx="12"/>
          </p:nvPr>
        </p:nvSpPr>
        <p:spPr/>
        <p:txBody>
          <a:bodyPr/>
          <a:lstStyle/>
          <a:p>
            <a:fld id="{C4A54731-7871-4FB3-B001-AEB17047761F}" type="slidenum">
              <a:rPr lang="id-ID" smtClean="0"/>
              <a:t>‹#›</a:t>
            </a:fld>
            <a:endParaRPr lang="id-ID"/>
          </a:p>
        </p:txBody>
      </p:sp>
    </p:spTree>
    <p:extLst>
      <p:ext uri="{BB962C8B-B14F-4D97-AF65-F5344CB8AC3E}">
        <p14:creationId xmlns:p14="http://schemas.microsoft.com/office/powerpoint/2010/main" val="4606534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56F2D7-2C98-473D-932D-6C6F4BB42955}" type="datetimeFigureOut">
              <a:rPr lang="id-ID" smtClean="0"/>
              <a:t>27/03/2024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4A54731-7871-4FB3-B001-AEB17047761F}" type="slidenum">
              <a:rPr lang="id-ID" smtClean="0"/>
              <a:t>‹#›</a:t>
            </a:fld>
            <a:endParaRPr lang="id-ID"/>
          </a:p>
        </p:txBody>
      </p:sp>
    </p:spTree>
    <p:extLst>
      <p:ext uri="{BB962C8B-B14F-4D97-AF65-F5344CB8AC3E}">
        <p14:creationId xmlns:p14="http://schemas.microsoft.com/office/powerpoint/2010/main" val="530694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id-ID"/>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d-ID"/>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556F2D7-2C98-473D-932D-6C6F4BB42955}" type="datetimeFigureOut">
              <a:rPr lang="id-ID" smtClean="0"/>
              <a:t>27/03/2024</a:t>
            </a:fld>
            <a:endParaRPr lang="id-ID"/>
          </a:p>
        </p:txBody>
      </p:sp>
      <p:sp>
        <p:nvSpPr>
          <p:cNvPr id="6" name="Footer Placeholder 5"/>
          <p:cNvSpPr>
            <a:spLocks noGrp="1"/>
          </p:cNvSpPr>
          <p:nvPr>
            <p:ph type="ftr" sz="quarter" idx="11"/>
          </p:nvPr>
        </p:nvSpPr>
        <p:spPr/>
        <p:txBody>
          <a:bodyPr/>
          <a:lstStyle/>
          <a:p>
            <a:endParaRPr lang="id-ID"/>
          </a:p>
        </p:txBody>
      </p:sp>
      <p:sp>
        <p:nvSpPr>
          <p:cNvPr id="7" name="Slide Number Placeholder 6"/>
          <p:cNvSpPr>
            <a:spLocks noGrp="1"/>
          </p:cNvSpPr>
          <p:nvPr>
            <p:ph type="sldNum" sz="quarter" idx="12"/>
          </p:nvPr>
        </p:nvSpPr>
        <p:spPr/>
        <p:txBody>
          <a:bodyPr/>
          <a:lstStyle/>
          <a:p>
            <a:fld id="{C4A54731-7871-4FB3-B001-AEB17047761F}" type="slidenum">
              <a:rPr lang="id-ID" smtClean="0"/>
              <a:t>‹#›</a:t>
            </a:fld>
            <a:endParaRPr lang="id-ID"/>
          </a:p>
        </p:txBody>
      </p:sp>
    </p:spTree>
    <p:extLst>
      <p:ext uri="{BB962C8B-B14F-4D97-AF65-F5344CB8AC3E}">
        <p14:creationId xmlns:p14="http://schemas.microsoft.com/office/powerpoint/2010/main" val="3269862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id-ID"/>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id-ID"/>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56F2D7-2C98-473D-932D-6C6F4BB42955}" type="datetimeFigureOut">
              <a:rPr lang="id-ID" smtClean="0"/>
              <a:t>27/03/2024</a:t>
            </a:fld>
            <a:endParaRPr lang="id-ID"/>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d-ID"/>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A54731-7871-4FB3-B001-AEB17047761F}" type="slidenum">
              <a:rPr lang="id-ID" smtClean="0"/>
              <a:t>‹#›</a:t>
            </a:fld>
            <a:endParaRPr lang="id-ID"/>
          </a:p>
        </p:txBody>
      </p:sp>
    </p:spTree>
    <p:extLst>
      <p:ext uri="{BB962C8B-B14F-4D97-AF65-F5344CB8AC3E}">
        <p14:creationId xmlns:p14="http://schemas.microsoft.com/office/powerpoint/2010/main" val="42326462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6889" y="2183415"/>
            <a:ext cx="11895111" cy="4942599"/>
          </a:xfrm>
        </p:spPr>
        <p:txBody>
          <a:bodyPr>
            <a:normAutofit fontScale="90000"/>
          </a:bodyPr>
          <a:lstStyle/>
          <a:p>
            <a:pPr marL="457200" indent="-457200">
              <a:buFont typeface="Wingdings" panose="05000000000000000000" pitchFamily="2" charset="2"/>
              <a:buChar char="v"/>
            </a:pPr>
            <a:r>
              <a:rPr lang="id-ID" sz="2800" b="1" dirty="0"/>
              <a:t>Gambaran Umum Puskesmas</a:t>
            </a:r>
            <a:r>
              <a:rPr lang="en-US" sz="2800" b="1" dirty="0"/>
              <a:t/>
            </a:r>
            <a:br>
              <a:rPr lang="en-US" sz="2800" b="1" dirty="0"/>
            </a:br>
            <a:r>
              <a:rPr lang="id-ID" sz="2800" dirty="0"/>
              <a:t>Puskesmas </a:t>
            </a:r>
            <a:r>
              <a:rPr lang="en-US" sz="2800" dirty="0" err="1"/>
              <a:t>Temindung</a:t>
            </a:r>
            <a:r>
              <a:rPr lang="en-US" sz="2800" dirty="0"/>
              <a:t> </a:t>
            </a:r>
            <a:r>
              <a:rPr lang="id-ID" sz="2800" dirty="0"/>
              <a:t>terletak di Jalan </a:t>
            </a:r>
            <a:r>
              <a:rPr lang="en-US" sz="2800" dirty="0" err="1"/>
              <a:t>Pelita</a:t>
            </a:r>
            <a:r>
              <a:rPr lang="en-US" sz="2800" dirty="0"/>
              <a:t>  </a:t>
            </a:r>
            <a:r>
              <a:rPr lang="id-ID" sz="2800" dirty="0"/>
              <a:t>RT. </a:t>
            </a:r>
            <a:r>
              <a:rPr lang="en-US" sz="2800" dirty="0"/>
              <a:t>09  </a:t>
            </a:r>
            <a:r>
              <a:rPr lang="id-ID" sz="2800" dirty="0"/>
              <a:t>Kelurahan </a:t>
            </a:r>
            <a:r>
              <a:rPr lang="en-US" sz="2800" dirty="0"/>
              <a:t>Sungai Pinang </a:t>
            </a:r>
            <a:r>
              <a:rPr lang="en-US" sz="2800" dirty="0" err="1"/>
              <a:t>Dalam</a:t>
            </a:r>
            <a:r>
              <a:rPr lang="en-US" sz="2800" dirty="0"/>
              <a:t> </a:t>
            </a:r>
            <a:r>
              <a:rPr lang="id-ID" sz="2800" dirty="0"/>
              <a:t> Kecamatan </a:t>
            </a:r>
            <a:r>
              <a:rPr lang="en-US" sz="2800" dirty="0"/>
              <a:t>Sungai Pinang </a:t>
            </a:r>
            <a:r>
              <a:rPr lang="id-ID" sz="2800" dirty="0"/>
              <a:t> Kota </a:t>
            </a:r>
            <a:r>
              <a:rPr lang="en-US" sz="2800" dirty="0" err="1"/>
              <a:t>Samarinda</a:t>
            </a:r>
            <a:r>
              <a:rPr lang="id-ID" sz="2800" dirty="0"/>
              <a:t>. Puskesmas </a:t>
            </a:r>
            <a:r>
              <a:rPr lang="en-US" sz="2800" dirty="0" err="1"/>
              <a:t>Temindung</a:t>
            </a:r>
            <a:r>
              <a:rPr lang="en-US" sz="2800" dirty="0"/>
              <a:t> </a:t>
            </a:r>
            <a:r>
              <a:rPr lang="id-ID" sz="2800" dirty="0"/>
              <a:t>memiliki </a:t>
            </a:r>
            <a:r>
              <a:rPr lang="en-US" sz="2800" dirty="0"/>
              <a:t>2 </a:t>
            </a:r>
            <a:r>
              <a:rPr lang="id-ID" sz="2800" dirty="0"/>
              <a:t>(</a:t>
            </a:r>
            <a:r>
              <a:rPr lang="en-US" sz="2800" dirty="0"/>
              <a:t> </a:t>
            </a:r>
            <a:r>
              <a:rPr lang="en-US" sz="2800" dirty="0" err="1"/>
              <a:t>dua</a:t>
            </a:r>
            <a:r>
              <a:rPr lang="en-US" sz="2800" dirty="0"/>
              <a:t> </a:t>
            </a:r>
            <a:r>
              <a:rPr lang="id-ID" sz="2800" dirty="0"/>
              <a:t>) wilayah kerja, yaitu Kelurahan </a:t>
            </a:r>
            <a:r>
              <a:rPr lang="en-US" sz="2800" dirty="0"/>
              <a:t>Sungai Pinang </a:t>
            </a:r>
            <a:r>
              <a:rPr lang="en-US" sz="2800" dirty="0" err="1"/>
              <a:t>Dalam</a:t>
            </a:r>
            <a:r>
              <a:rPr lang="en-US" sz="2800" dirty="0"/>
              <a:t>  </a:t>
            </a:r>
            <a:r>
              <a:rPr lang="en-US" sz="2800" dirty="0" err="1"/>
              <a:t>dan</a:t>
            </a:r>
            <a:r>
              <a:rPr lang="en-US" sz="2800" dirty="0"/>
              <a:t> </a:t>
            </a:r>
            <a:r>
              <a:rPr lang="en-US" sz="2800" dirty="0" err="1"/>
              <a:t>Kelurahan</a:t>
            </a:r>
            <a:r>
              <a:rPr lang="en-US" sz="2800" dirty="0"/>
              <a:t> </a:t>
            </a:r>
            <a:r>
              <a:rPr lang="en-US" sz="2800" dirty="0" err="1"/>
              <a:t>Mugirejo</a:t>
            </a:r>
            <a:r>
              <a:rPr lang="en-US" sz="2800" dirty="0"/>
              <a:t> </a:t>
            </a:r>
            <a:r>
              <a:rPr lang="id-ID" sz="2800" dirty="0"/>
              <a:t>dengan  luas wilayah ± 5.40 km</a:t>
            </a:r>
            <a:r>
              <a:rPr lang="id-ID" sz="2800" baseline="30000" dirty="0"/>
              <a:t>2</a:t>
            </a:r>
            <a:r>
              <a:rPr lang="id-ID" sz="2800" dirty="0"/>
              <a:t>, terdiri dari </a:t>
            </a:r>
            <a:r>
              <a:rPr lang="en-US" sz="2800" dirty="0"/>
              <a:t>157 </a:t>
            </a:r>
            <a:r>
              <a:rPr lang="id-ID" sz="2800" dirty="0" smtClean="0"/>
              <a:t>RT</a:t>
            </a:r>
            <a:r>
              <a:rPr lang="en-US" sz="2800" dirty="0" smtClean="0"/>
              <a:t>.</a:t>
            </a:r>
            <a:br>
              <a:rPr lang="en-US" sz="2800" dirty="0" smtClean="0"/>
            </a:br>
            <a:r>
              <a:rPr lang="en-US" sz="2800" dirty="0"/>
              <a:t/>
            </a:r>
            <a:br>
              <a:rPr lang="en-US" sz="2800" dirty="0"/>
            </a:br>
            <a:r>
              <a:rPr lang="id-ID" sz="2800" dirty="0" smtClean="0"/>
              <a:t>Wilayah </a:t>
            </a:r>
            <a:r>
              <a:rPr lang="id-ID" sz="2800" dirty="0"/>
              <a:t>kerja Puskesmas </a:t>
            </a:r>
            <a:r>
              <a:rPr lang="en-US" sz="2800" dirty="0" err="1"/>
              <a:t>Temindung</a:t>
            </a:r>
            <a:r>
              <a:rPr lang="id-ID" sz="2800" dirty="0"/>
              <a:t> dibatasi oleh :</a:t>
            </a:r>
            <a:r>
              <a:rPr lang="en-US" sz="2800" dirty="0"/>
              <a:t/>
            </a:r>
            <a:br>
              <a:rPr lang="en-US" sz="2800" dirty="0"/>
            </a:br>
            <a:r>
              <a:rPr lang="id-ID" sz="2800" dirty="0"/>
              <a:t> Sebelah Utara	:  Kelurahan Temindung Permai</a:t>
            </a:r>
            <a:r>
              <a:rPr lang="en-US" sz="2800" dirty="0"/>
              <a:t/>
            </a:r>
            <a:br>
              <a:rPr lang="en-US" sz="2800" dirty="0"/>
            </a:br>
            <a:r>
              <a:rPr lang="id-ID" sz="2800" dirty="0"/>
              <a:t>Sebelah Timur	: Kelurahan Sidomulyo</a:t>
            </a:r>
            <a:r>
              <a:rPr lang="en-US" sz="2800" dirty="0"/>
              <a:t/>
            </a:r>
            <a:br>
              <a:rPr lang="en-US" sz="2800" dirty="0"/>
            </a:br>
            <a:r>
              <a:rPr lang="id-ID" sz="2800" dirty="0" smtClean="0"/>
              <a:t>Sebelah </a:t>
            </a:r>
            <a:r>
              <a:rPr lang="id-ID" sz="2800" dirty="0"/>
              <a:t>Selatan	: Kelurahan Pelita</a:t>
            </a:r>
            <a:r>
              <a:rPr lang="en-US" sz="2800" dirty="0"/>
              <a:t/>
            </a:r>
            <a:br>
              <a:rPr lang="en-US" sz="2800" dirty="0"/>
            </a:br>
            <a:r>
              <a:rPr lang="id-ID" sz="2800" dirty="0"/>
              <a:t>Sebelah Barat	: Kelurahan </a:t>
            </a:r>
            <a:r>
              <a:rPr lang="id-ID" sz="2800" dirty="0" smtClean="0"/>
              <a:t>Bandara</a:t>
            </a:r>
            <a:r>
              <a:rPr lang="en-US" sz="2800" dirty="0" smtClean="0"/>
              <a:t/>
            </a:r>
            <a:br>
              <a:rPr lang="en-US" sz="2800" dirty="0" smtClean="0"/>
            </a:br>
            <a:r>
              <a:rPr lang="en-US" sz="2800" dirty="0" smtClean="0"/>
              <a:t/>
            </a:r>
            <a:br>
              <a:rPr lang="en-US" sz="2800" dirty="0" smtClean="0"/>
            </a:br>
            <a:r>
              <a:rPr lang="en-US" sz="2800" dirty="0"/>
              <a:t/>
            </a:r>
            <a:br>
              <a:rPr lang="en-US" sz="2800" dirty="0"/>
            </a:br>
            <a:r>
              <a:rPr lang="id-ID" sz="2400" dirty="0"/>
              <a:t>Gedung Puskesmas </a:t>
            </a:r>
            <a:r>
              <a:rPr lang="en-US" sz="2400" dirty="0" err="1"/>
              <a:t>Temindung</a:t>
            </a:r>
            <a:r>
              <a:rPr lang="id-ID" sz="2400" dirty="0"/>
              <a:t> berdiri di atas tanah yang memiliki luas lahan sebesar 408 m</a:t>
            </a:r>
            <a:r>
              <a:rPr lang="id-ID" sz="2400" baseline="30000" dirty="0"/>
              <a:t>2</a:t>
            </a:r>
            <a:r>
              <a:rPr lang="id-ID" sz="2400" dirty="0"/>
              <a:t>, dengan luas bangunan 294,41 m</a:t>
            </a:r>
            <a:r>
              <a:rPr lang="id-ID" sz="2400" baseline="30000" dirty="0"/>
              <a:t>2</a:t>
            </a:r>
            <a:r>
              <a:rPr lang="en-US" sz="2800" dirty="0"/>
              <a:t/>
            </a:r>
            <a:br>
              <a:rPr lang="en-US" sz="2800" dirty="0"/>
            </a:br>
            <a:r>
              <a:rPr lang="id-ID" sz="2800" dirty="0"/>
              <a:t/>
            </a:r>
            <a:br>
              <a:rPr lang="id-ID" sz="2800" dirty="0"/>
            </a:br>
            <a:r>
              <a:rPr lang="en-US" sz="2800" dirty="0"/>
              <a:t/>
            </a:r>
            <a:br>
              <a:rPr lang="en-US" sz="2800" dirty="0"/>
            </a:br>
            <a:endParaRPr lang="en-US" sz="2800" dirty="0"/>
          </a:p>
        </p:txBody>
      </p:sp>
      <p:pic>
        <p:nvPicPr>
          <p:cNvPr id="4" name="Content Placeholder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30451"/>
            <a:ext cx="12192000" cy="1558636"/>
          </a:xfrm>
          <a:prstGeom prst="rect">
            <a:avLst/>
          </a:prstGeom>
        </p:spPr>
      </p:pic>
      <p:sp>
        <p:nvSpPr>
          <p:cNvPr id="5" name="Title 1"/>
          <p:cNvSpPr txBox="1">
            <a:spLocks/>
          </p:cNvSpPr>
          <p:nvPr/>
        </p:nvSpPr>
        <p:spPr>
          <a:xfrm>
            <a:off x="4000500" y="0"/>
            <a:ext cx="7772400" cy="1470025"/>
          </a:xfrm>
          <a:prstGeom prst="rect">
            <a:avLst/>
          </a:prstGeom>
        </p:spPr>
        <p:txBody>
          <a:bodyPr vert="horz" lIns="91440" tIns="45720" rIns="91440" bIns="45720" rtlCol="0" anchor="ctr">
            <a:normAutofit/>
          </a:bodyPr>
          <a:lstStyle>
            <a:defPPr>
              <a:defRPr lang="id-ID"/>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4400" b="1" dirty="0" smtClean="0">
                <a:solidFill>
                  <a:schemeClr val="bg1"/>
                </a:solidFill>
              </a:rPr>
              <a:t>GAMBARAN SINGKAT</a:t>
            </a:r>
          </a:p>
          <a:p>
            <a:pPr algn="ctr"/>
            <a:r>
              <a:rPr lang="en-US" sz="4400" b="1" dirty="0" smtClean="0">
                <a:solidFill>
                  <a:schemeClr val="bg1"/>
                </a:solidFill>
              </a:rPr>
              <a:t>PUSKESMAS TEMINDUNG</a:t>
            </a:r>
            <a:endParaRPr lang="en-US" sz="4400" b="1" dirty="0" smtClean="0">
              <a:solidFill>
                <a:schemeClr val="bg1"/>
              </a:solidFill>
            </a:endParaRPr>
          </a:p>
        </p:txBody>
      </p:sp>
      <p:pic>
        <p:nvPicPr>
          <p:cNvPr id="9" name="Content Placeholder 8"/>
          <p:cNvPicPr>
            <a:picLocks noGrp="1" noChangeAspect="1"/>
          </p:cNvPicPr>
          <p:nvPr>
            <p:ph idx="1"/>
          </p:nvPr>
        </p:nvPicPr>
        <p:blipFill>
          <a:blip r:embed="rId3" cstate="print">
            <a:clrChange>
              <a:clrFrom>
                <a:srgbClr val="FEFEFE"/>
              </a:clrFrom>
              <a:clrTo>
                <a:srgbClr val="FEFEFE">
                  <a:alpha val="0"/>
                </a:srgbClr>
              </a:clrTo>
            </a:clrChange>
            <a:extLst>
              <a:ext uri="{28A0092B-C50C-407E-A947-70E740481C1C}">
                <a14:useLocalDpi xmlns:a14="http://schemas.microsoft.com/office/drawing/2010/main" val="0"/>
              </a:ext>
            </a:extLst>
          </a:blip>
          <a:stretch>
            <a:fillRect/>
          </a:stretch>
        </p:blipFill>
        <p:spPr>
          <a:xfrm>
            <a:off x="10893283" y="126648"/>
            <a:ext cx="1298717" cy="1298717"/>
          </a:xfrm>
        </p:spPr>
      </p:pic>
      <p:pic>
        <p:nvPicPr>
          <p:cNvPr id="2050" name="Picture 2" descr="https://pkm-temindung.samarindakota.go.id/themes/kelurahan/images/header-logo-puskesmas.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4554" y="45273"/>
            <a:ext cx="9448800" cy="142875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10"/>
          <p:cNvPicPr/>
          <p:nvPr/>
        </p:nvPicPr>
        <p:blipFill>
          <a:blip r:embed="rId5">
            <a:extLst>
              <a:ext uri="{28A0092B-C50C-407E-A947-70E740481C1C}">
                <a14:useLocalDpi xmlns:a14="http://schemas.microsoft.com/office/drawing/2010/main" val="0"/>
              </a:ext>
            </a:extLst>
          </a:blip>
          <a:srcRect l="37151" t="21835"/>
          <a:stretch>
            <a:fillRect/>
          </a:stretch>
        </p:blipFill>
        <p:spPr>
          <a:xfrm>
            <a:off x="7388772" y="3026979"/>
            <a:ext cx="4593021" cy="3005959"/>
          </a:xfrm>
          <a:prstGeom prst="rect">
            <a:avLst/>
          </a:prstGeom>
          <a:noFill/>
          <a:ln w="9525">
            <a:noFill/>
            <a:miter lim="800000"/>
            <a:headEnd/>
            <a:tailEnd/>
          </a:ln>
        </p:spPr>
      </p:pic>
    </p:spTree>
    <p:extLst>
      <p:ext uri="{BB962C8B-B14F-4D97-AF65-F5344CB8AC3E}">
        <p14:creationId xmlns:p14="http://schemas.microsoft.com/office/powerpoint/2010/main" val="6451379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30452"/>
            <a:ext cx="12192000" cy="6888451"/>
          </a:xfrm>
          <a:prstGeom prst="rect">
            <a:avLst/>
          </a:prstGeom>
        </p:spPr>
      </p:pic>
      <p:sp>
        <p:nvSpPr>
          <p:cNvPr id="5" name="Content Placeholder 2"/>
          <p:cNvSpPr>
            <a:spLocks noGrp="1"/>
          </p:cNvSpPr>
          <p:nvPr>
            <p:ph idx="1"/>
          </p:nvPr>
        </p:nvSpPr>
        <p:spPr>
          <a:xfrm>
            <a:off x="262759" y="262760"/>
            <a:ext cx="11687503" cy="6400800"/>
          </a:xfrm>
        </p:spPr>
        <p:style>
          <a:lnRef idx="1">
            <a:schemeClr val="accent2"/>
          </a:lnRef>
          <a:fillRef idx="2">
            <a:schemeClr val="accent2"/>
          </a:fillRef>
          <a:effectRef idx="1">
            <a:schemeClr val="accent2"/>
          </a:effectRef>
          <a:fontRef idx="minor">
            <a:schemeClr val="dk1"/>
          </a:fontRef>
        </p:style>
        <p:txBody>
          <a:bodyPr>
            <a:normAutofit fontScale="77500" lnSpcReduction="20000"/>
          </a:bodyPr>
          <a:lstStyle/>
          <a:p>
            <a:pPr lvl="0" algn="ctr"/>
            <a:r>
              <a:rPr lang="id-ID" b="1" dirty="0"/>
              <a:t>Visi dan Misi Puskesmas</a:t>
            </a:r>
            <a:endParaRPr lang="en-US" b="1" dirty="0"/>
          </a:p>
          <a:p>
            <a:pPr marL="457200" lvl="1" indent="0" algn="ctr">
              <a:buNone/>
            </a:pPr>
            <a:r>
              <a:rPr lang="id-ID" dirty="0"/>
              <a:t>Visi Puskesmas</a:t>
            </a:r>
            <a:endParaRPr lang="en-US" sz="2000" dirty="0"/>
          </a:p>
          <a:p>
            <a:pPr marL="0" indent="0" algn="ctr">
              <a:buNone/>
            </a:pPr>
            <a:r>
              <a:rPr lang="id-ID" dirty="0"/>
              <a:t>	Pelayanan Prima demi terwujudnya masyarakat wilayah kerja Puskesmas Temindung yang Mandiri untuk hidup sehat</a:t>
            </a:r>
            <a:endParaRPr lang="en-US" sz="2400" dirty="0"/>
          </a:p>
          <a:p>
            <a:pPr lvl="1" algn="ctr"/>
            <a:r>
              <a:rPr lang="id-ID" dirty="0"/>
              <a:t>Misi Puskesmas</a:t>
            </a:r>
            <a:endParaRPr lang="en-US" sz="2000" dirty="0"/>
          </a:p>
          <a:p>
            <a:pPr lvl="2" algn="ctr"/>
            <a:r>
              <a:rPr lang="id-ID" dirty="0"/>
              <a:t>Meningkatkan kesadaran masyarakat untuk berperilaku Hidup bersih dan Sehat</a:t>
            </a:r>
            <a:endParaRPr lang="en-US" dirty="0"/>
          </a:p>
          <a:p>
            <a:pPr lvl="2" algn="ctr"/>
            <a:r>
              <a:rPr lang="id-ID" dirty="0"/>
              <a:t>Meningkatkan kemampuan dan pengetahuan masyarakat dalam mengenal dan mengatasi masalah kesehatan</a:t>
            </a:r>
            <a:endParaRPr lang="en-US" dirty="0"/>
          </a:p>
          <a:p>
            <a:pPr lvl="2" algn="ctr"/>
            <a:r>
              <a:rPr lang="id-ID" dirty="0"/>
              <a:t>Meningkatkan peran serta masyarakat dalam bidang kesehatan </a:t>
            </a:r>
            <a:endParaRPr lang="en-US" dirty="0"/>
          </a:p>
          <a:p>
            <a:pPr lvl="2" algn="ctr"/>
            <a:r>
              <a:rPr lang="id-ID" dirty="0"/>
              <a:t>Memberikan pelayanan kesehatan yang optimal kepada masyarakat</a:t>
            </a:r>
            <a:endParaRPr lang="en-US" dirty="0"/>
          </a:p>
          <a:p>
            <a:pPr marL="0" lvl="0" indent="0" algn="ctr">
              <a:buNone/>
            </a:pPr>
            <a:r>
              <a:rPr lang="id-ID" b="1" dirty="0"/>
              <a:t>Motto</a:t>
            </a:r>
            <a:endParaRPr lang="en-US" b="1" dirty="0"/>
          </a:p>
          <a:p>
            <a:pPr marL="0" indent="0" algn="ctr">
              <a:buNone/>
            </a:pPr>
            <a:r>
              <a:rPr lang="id-ID" dirty="0"/>
              <a:t>Motto UPTD Puskesmas </a:t>
            </a:r>
            <a:r>
              <a:rPr lang="en-US" dirty="0" err="1"/>
              <a:t>Temindung</a:t>
            </a:r>
            <a:r>
              <a:rPr lang="en-US" dirty="0"/>
              <a:t> </a:t>
            </a:r>
            <a:r>
              <a:rPr lang="id-ID" dirty="0"/>
              <a:t>adalah “ Kesehatan anda adalah Kebahagiaan kami “.</a:t>
            </a:r>
            <a:endParaRPr lang="en-US" dirty="0"/>
          </a:p>
          <a:p>
            <a:pPr marL="0" indent="0" algn="ctr">
              <a:buNone/>
            </a:pPr>
            <a:r>
              <a:rPr lang="id-ID" dirty="0"/>
              <a:t> </a:t>
            </a:r>
            <a:endParaRPr lang="en-US" sz="4000" dirty="0"/>
          </a:p>
          <a:p>
            <a:pPr marL="0" lvl="0" indent="0" algn="ctr">
              <a:buNone/>
            </a:pPr>
            <a:r>
              <a:rPr lang="id-ID" b="1" dirty="0"/>
              <a:t>Tata Nilai</a:t>
            </a:r>
            <a:endParaRPr lang="en-US" b="1" dirty="0"/>
          </a:p>
          <a:p>
            <a:r>
              <a:rPr lang="id-ID" dirty="0"/>
              <a:t>Tata Nilai</a:t>
            </a:r>
            <a:r>
              <a:rPr lang="id-ID" b="1" dirty="0"/>
              <a:t> “ KERTASARI “ </a:t>
            </a:r>
            <a:endParaRPr lang="en-US" dirty="0"/>
          </a:p>
          <a:p>
            <a:pPr lvl="2"/>
            <a:r>
              <a:rPr lang="id-ID" b="1" i="1" dirty="0"/>
              <a:t>Kerjasama,</a:t>
            </a:r>
            <a:r>
              <a:rPr lang="id-ID" dirty="0"/>
              <a:t> bahwa pelayanan terbaik kepada masyarakat hanya akan dicapai apabila melibatkan peran seluruh komponen karyawan secara sinergis. Konsekuensinya adalah bahwa dalam melaksanakan tugas dimanapun posisinya dalam organisasinya harus dilandasi oleh sikap tanggung jawab dan kepentingan bersama di antara seluruh anggota organisasi.</a:t>
            </a:r>
            <a:endParaRPr lang="en-US" dirty="0"/>
          </a:p>
          <a:p>
            <a:pPr lvl="2"/>
            <a:r>
              <a:rPr lang="id-ID" b="1" i="1" dirty="0"/>
              <a:t>Tanggung Jawab,</a:t>
            </a:r>
            <a:r>
              <a:rPr lang="id-ID" dirty="0"/>
              <a:t> bahwa dalam melaksanakan tugas atau kewajiban harus memegang teguh prinsip kehati-hatian dan kesadaran akan segala resiko yang akan terjadi sehingga tugas tidak hanya sekedar dilaksanakan melankan dengan dilandasi semangat agar diperoleh hasil yang memuaskan dari segala aspek.</a:t>
            </a:r>
            <a:endParaRPr lang="en-US" dirty="0"/>
          </a:p>
          <a:p>
            <a:pPr lvl="2"/>
            <a:r>
              <a:rPr lang="id-ID" b="1" i="1" dirty="0"/>
              <a:t>Sabar,</a:t>
            </a:r>
            <a:r>
              <a:rPr lang="id-ID" dirty="0"/>
              <a:t> adalah suatu sikap menahan emosi dan keinginan serta bertahan dalam situasi sulit dengan tidak mengeluh.</a:t>
            </a:r>
            <a:endParaRPr lang="en-US" dirty="0"/>
          </a:p>
          <a:p>
            <a:pPr lvl="2"/>
            <a:r>
              <a:rPr lang="id-ID" b="1" i="1" dirty="0"/>
              <a:t>Responsif,</a:t>
            </a:r>
            <a:r>
              <a:rPr lang="id-ID" dirty="0"/>
              <a:t> yaitu sikap tanggap terhadap situasi dan kondisi yang berkembang khususnya dalam melaksanakan tugas profesinya.</a:t>
            </a:r>
            <a:endParaRPr lang="en-US" dirty="0"/>
          </a:p>
          <a:p>
            <a:endParaRPr lang="en-US" dirty="0"/>
          </a:p>
        </p:txBody>
      </p:sp>
    </p:spTree>
    <p:extLst>
      <p:ext uri="{BB962C8B-B14F-4D97-AF65-F5344CB8AC3E}">
        <p14:creationId xmlns:p14="http://schemas.microsoft.com/office/powerpoint/2010/main" val="398653274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986</TotalTime>
  <Words>13</Words>
  <Application>Microsoft Office PowerPoint</Application>
  <PresentationFormat>Widescreen</PresentationFormat>
  <Paragraphs>20</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Wingdings</vt:lpstr>
      <vt:lpstr>Office Theme</vt:lpstr>
      <vt:lpstr>Gambaran Umum Puskesmas Puskesmas Temindung terletak di Jalan Pelita  RT. 09  Kelurahan Sungai Pinang Dalam  Kecamatan Sungai Pinang  Kota Samarinda. Puskesmas Temindung memiliki 2 ( dua ) wilayah kerja, yaitu Kelurahan Sungai Pinang Dalam  dan Kelurahan Mugirejo dengan  luas wilayah ± 5.40 km2, terdiri dari 157 RT.  Wilayah kerja Puskesmas Temindung dibatasi oleh :  Sebelah Utara :  Kelurahan Temindung Permai Sebelah Timur : Kelurahan Sidomulyo Sebelah Selatan : Kelurahan Pelita Sebelah Barat : Kelurahan Bandara   Gedung Puskesmas Temindung berdiri di atas tanah yang memiliki luas lahan sebesar 408 m2, dengan luas bangunan 294,41 m2   </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Asus</cp:lastModifiedBy>
  <cp:revision>23</cp:revision>
  <dcterms:created xsi:type="dcterms:W3CDTF">2017-09-25T03:48:34Z</dcterms:created>
  <dcterms:modified xsi:type="dcterms:W3CDTF">2024-03-27T01:49:58Z</dcterms:modified>
</cp:coreProperties>
</file>